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9" r:id="rId2"/>
    <p:sldId id="267" r:id="rId3"/>
    <p:sldId id="268" r:id="rId4"/>
    <p:sldId id="272" r:id="rId5"/>
    <p:sldId id="271" r:id="rId6"/>
    <p:sldId id="283" r:id="rId7"/>
    <p:sldId id="282" r:id="rId8"/>
    <p:sldId id="277" r:id="rId9"/>
    <p:sldId id="275" r:id="rId10"/>
    <p:sldId id="278" r:id="rId11"/>
    <p:sldId id="281" r:id="rId12"/>
    <p:sldId id="279" r:id="rId13"/>
    <p:sldId id="276" r:id="rId14"/>
    <p:sldId id="280" r:id="rId15"/>
  </p:sldIdLst>
  <p:sldSz cx="9144000" cy="6858000" type="screen4x3"/>
  <p:notesSz cx="7010400" cy="92964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5">
          <p15:clr>
            <a:srgbClr val="A4A3A4"/>
          </p15:clr>
        </p15:guide>
        <p15:guide id="2" orient="horz" pos="1678">
          <p15:clr>
            <a:srgbClr val="A4A3A4"/>
          </p15:clr>
        </p15:guide>
        <p15:guide id="3" orient="horz" pos="2767">
          <p15:clr>
            <a:srgbClr val="A4A3A4"/>
          </p15:clr>
        </p15:guide>
        <p15:guide id="4" pos="4377">
          <p15:clr>
            <a:srgbClr val="A4A3A4"/>
          </p15:clr>
        </p15:guide>
        <p15:guide id="5" pos="3645">
          <p15:clr>
            <a:srgbClr val="A4A3A4"/>
          </p15:clr>
        </p15:guide>
        <p15:guide id="6" pos="7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23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88425" autoAdjust="0"/>
  </p:normalViewPr>
  <p:slideViewPr>
    <p:cSldViewPr snapToGrid="0" snapToObjects="1" showGuides="1">
      <p:cViewPr varScale="1">
        <p:scale>
          <a:sx n="94" d="100"/>
          <a:sy n="94" d="100"/>
        </p:scale>
        <p:origin x="1692" y="90"/>
      </p:cViewPr>
      <p:guideLst>
        <p:guide orient="horz" pos="1345"/>
        <p:guide orient="horz" pos="1678"/>
        <p:guide orient="horz" pos="2767"/>
        <p:guide pos="4377"/>
        <p:guide pos="3645"/>
        <p:guide pos="72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FCC7505-DB07-41B9-8336-3E0982DAABCB}" type="datetimeFigureOut">
              <a:rPr lang="en-CA" smtClean="0"/>
              <a:t>2024-02-24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2FD3FF3-1FB7-4BD4-A047-B2E87418672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8161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7599390-CE60-AC44-8451-593A22B7EB9C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034D44F-19E0-DB4C-A534-846A3D5F6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74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w7W1PpnbZQ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000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http://chriscreedblog.com/wp-content/uploads/2014/10/Excuses-are-lies.jpg</a:t>
            </a:r>
          </a:p>
          <a:p>
            <a:r>
              <a:rPr lang="en-CA" dirty="0"/>
              <a:t>https://thumbs.dreamstime.com/b/pondering-emoticon-single-finger-thumb-resting-chin-thinking-wondering-ponder-emoticon-103989079.jpg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15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https://www.opentext.com/file_source/OpenText/en_US/PNG/corporate-social-responsibility-at-opentext-web-graphic-485x485.png</a:t>
            </a:r>
          </a:p>
          <a:p>
            <a:endParaRPr lang="en-CA" dirty="0"/>
          </a:p>
          <a:p>
            <a:r>
              <a:rPr lang="en-CA" dirty="0"/>
              <a:t>https://efinancemanagement.com/wp-content/uploads/2012/02/Art.85.Shareholders-Wealth-Maximization-Vs.-Stakeholder-Welfare-as-a-Corporate-Objective.jpg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99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https://i.ytimg.com/vi/F9TkfFXi30c/maxresdefault.jpg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71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487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 Source from </a:t>
            </a:r>
            <a:r>
              <a:rPr lang="en-CA" dirty="0" err="1"/>
              <a:t>Youtube</a:t>
            </a:r>
            <a:r>
              <a:rPr lang="en-CA" dirty="0"/>
              <a:t> video: </a:t>
            </a:r>
            <a:r>
              <a:rPr lang="en-CA" dirty="0">
                <a:hlinkClick r:id="rId3"/>
              </a:rPr>
              <a:t>https://www.youtube.com/watch?v=Uw7W1PpnbZQ</a:t>
            </a:r>
            <a:endParaRPr lang="en-CA" dirty="0"/>
          </a:p>
          <a:p>
            <a:r>
              <a:rPr lang="en-CA" dirty="0"/>
              <a:t>Trolley image: https://tse1.mm.bing.net/th?id=OIP.lee2wzD5a03N_2cymy145QHaD6&amp;pid=15.1&amp;P=0&amp;w=341&amp;h=181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192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38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https://www.transparency.org/en/cpi/2020/index/</a:t>
            </a:r>
          </a:p>
          <a:p>
            <a:r>
              <a:rPr lang="en-CA" dirty="0"/>
              <a:t>Perceived levels of public sector corruption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80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https://www.standardsuniversity.org/wp-content/uploads/ethics-technology.jpg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25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https://whatisdigitalmarketing.files.wordpress.com/2013/07/coi.jpg?w=547</a:t>
            </a:r>
          </a:p>
          <a:p>
            <a:r>
              <a:rPr lang="en-CA" dirty="0"/>
              <a:t>http://lawinquebec.com/wp-content/uploads/2015/03/bribes.jpg</a:t>
            </a:r>
          </a:p>
          <a:p>
            <a:r>
              <a:rPr lang="en-CA" dirty="0"/>
              <a:t>http://www.financialwatchngr.com/wp-content/uploads/2017/05/whistle-blowers.png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171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https://thumbs.dreamstime.com/z/road-sign-arrows-make-your-choice-text-24187102.jpg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06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 anchorCtr="0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</a:t>
            </a:r>
            <a:br>
              <a:rPr lang="en-CA" dirty="0"/>
            </a:br>
            <a:r>
              <a:rPr lang="en-CA" dirty="0"/>
              <a:t>style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192066" y="3776712"/>
            <a:ext cx="6404289" cy="1566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3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40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76200"/>
            <a:ext cx="77724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609600"/>
            <a:ext cx="4343400" cy="5867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0"/>
            <a:ext cx="4343400" cy="58674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524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007789-A50A-E743-A30D-079D6154DB19}" type="datetime2">
              <a:rPr lang="en-CA"/>
              <a:pPr>
                <a:defRPr/>
              </a:pPr>
              <a:t>Saturday, February 24, 2024</a:t>
            </a:fld>
            <a:endParaRPr lang="en-CA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9342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7798FC96-D120-7642-8797-E62AB7079964}" type="slidenum">
              <a:rPr lang="en-CA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42951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r Tab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 anchorCtr="0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</a:t>
            </a:r>
            <a:br>
              <a:rPr lang="en-CA" dirty="0"/>
            </a:br>
            <a:r>
              <a:rPr lang="en-CA" dirty="0"/>
              <a:t>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829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901" y="490806"/>
            <a:ext cx="6381023" cy="79785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146901" y="1536192"/>
            <a:ext cx="7485035" cy="37957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9144000" cy="690282"/>
          </a:xfrm>
          <a:prstGeom prst="rect">
            <a:avLst/>
          </a:prstGeom>
        </p:spPr>
      </p:pic>
      <p:pic>
        <p:nvPicPr>
          <p:cNvPr id="6" name="Picture 5" descr="bottom_bar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1224"/>
            <a:ext cx="9144000" cy="13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09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9144000" cy="690282"/>
          </a:xfrm>
          <a:prstGeom prst="rect">
            <a:avLst/>
          </a:prstGeom>
        </p:spPr>
      </p:pic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5180098" y="150"/>
            <a:ext cx="3963902" cy="6857849"/>
          </a:xfrm>
          <a:custGeom>
            <a:avLst/>
            <a:gdLst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0 w 4065050"/>
              <a:gd name="connsiteY3" fmla="*/ 6857849 h 6857849"/>
              <a:gd name="connsiteX4" fmla="*/ 0 w 4065050"/>
              <a:gd name="connsiteY4" fmla="*/ 0 h 6857849"/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1640835 w 4065050"/>
              <a:gd name="connsiteY3" fmla="*/ 6857849 h 6857849"/>
              <a:gd name="connsiteX4" fmla="*/ 0 w 4065050"/>
              <a:gd name="connsiteY4" fmla="*/ 0 h 6857849"/>
              <a:gd name="connsiteX0" fmla="*/ 0 w 3963902"/>
              <a:gd name="connsiteY0" fmla="*/ 0 h 6857849"/>
              <a:gd name="connsiteX1" fmla="*/ 3963902 w 3963902"/>
              <a:gd name="connsiteY1" fmla="*/ 0 h 6857849"/>
              <a:gd name="connsiteX2" fmla="*/ 3963902 w 3963902"/>
              <a:gd name="connsiteY2" fmla="*/ 6857849 h 6857849"/>
              <a:gd name="connsiteX3" fmla="*/ 1539687 w 3963902"/>
              <a:gd name="connsiteY3" fmla="*/ 6857849 h 6857849"/>
              <a:gd name="connsiteX4" fmla="*/ 0 w 3963902"/>
              <a:gd name="connsiteY4" fmla="*/ 0 h 6857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3902" h="6857849">
                <a:moveTo>
                  <a:pt x="0" y="0"/>
                </a:moveTo>
                <a:lnTo>
                  <a:pt x="3963902" y="0"/>
                </a:lnTo>
                <a:lnTo>
                  <a:pt x="3963902" y="6857849"/>
                </a:lnTo>
                <a:lnTo>
                  <a:pt x="1539687" y="6857849"/>
                </a:lnTo>
                <a:lnTo>
                  <a:pt x="0" y="0"/>
                </a:lnTo>
                <a:close/>
              </a:path>
            </a:pathLst>
          </a:custGeom>
        </p:spPr>
        <p:txBody>
          <a:bodyPr vert="horz"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46902" y="1035353"/>
            <a:ext cx="4236311" cy="114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146902" y="2430614"/>
            <a:ext cx="4236312" cy="2901306"/>
          </a:xfrm>
          <a:prstGeom prst="rect">
            <a:avLst/>
          </a:prstGeom>
        </p:spPr>
        <p:txBody>
          <a:bodyPr vert="horz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7" name="Picture 16" descr="photo-mas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866" y="292189"/>
            <a:ext cx="9144000" cy="6858000"/>
          </a:xfrm>
          <a:prstGeom prst="rect">
            <a:avLst/>
          </a:prstGeom>
        </p:spPr>
      </p:pic>
      <p:pic>
        <p:nvPicPr>
          <p:cNvPr id="2" name="Picture 1" descr="bottom_bar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1224"/>
            <a:ext cx="9144000" cy="13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19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pag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46902" y="1046302"/>
            <a:ext cx="6166108" cy="1439056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b="1" i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1146902" y="4215253"/>
            <a:ext cx="4587552" cy="169705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CA" dirty="0"/>
              <a:t>Room</a:t>
            </a:r>
          </a:p>
          <a:p>
            <a:pPr lvl="0"/>
            <a:r>
              <a:rPr lang="en-CA" dirty="0"/>
              <a:t>Address 1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Address 2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Address 3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Phone: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Fax: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lvl="0"/>
            <a:endParaRPr lang="en-CA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146902" y="3963562"/>
            <a:ext cx="4587552" cy="251692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CA" dirty="0"/>
              <a:t>Lawrence </a:t>
            </a:r>
            <a:r>
              <a:rPr lang="en-CA" dirty="0" err="1"/>
              <a:t>Kinlin</a:t>
            </a:r>
            <a:r>
              <a:rPr lang="en-CA" dirty="0"/>
              <a:t> School of Business</a:t>
            </a:r>
          </a:p>
        </p:txBody>
      </p:sp>
      <p:sp>
        <p:nvSpPr>
          <p:cNvPr id="7" name="Text Placeholder 10"/>
          <p:cNvSpPr txBox="1">
            <a:spLocks/>
          </p:cNvSpPr>
          <p:nvPr userDrawn="1"/>
        </p:nvSpPr>
        <p:spPr>
          <a:xfrm>
            <a:off x="1144588" y="6280484"/>
            <a:ext cx="4587552" cy="251692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err="1"/>
              <a:t>fanshawec.ca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4885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6712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74638"/>
            <a:ext cx="7086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CED753-E26C-48CD-8810-690417EFF2B3}" type="datetimeFigureOut">
              <a:rPr lang="en-US" smtClean="0"/>
              <a:t>2/24/2024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6612B7-B374-403A-8482-4E25514FF4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82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772400" cy="914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2038" y="1766888"/>
            <a:ext cx="7769225" cy="19796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2038" y="3898900"/>
            <a:ext cx="7769225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1-</a:t>
            </a:r>
            <a:fld id="{307B7827-5307-4E78-993A-FFA99B84EB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32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76200"/>
            <a:ext cx="77724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52400" y="609600"/>
            <a:ext cx="8839200" cy="5867400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524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CFDD3A-8601-DE48-B5B1-1B185D1602DE}" type="datetime2">
              <a:rPr lang="en-CA"/>
              <a:pPr>
                <a:defRPr/>
              </a:pPr>
              <a:t>Saturday, February 24, 2024</a:t>
            </a:fld>
            <a:endParaRPr lang="en-CA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9342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478310D-B237-A84F-8EF7-AA00BDBB9FFF}" type="slidenum">
              <a:rPr lang="en-CA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1176269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130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tvnews.ca/canada/bakers-grocers-involved-in-16-year-price-fixing-conspiracy-competition-bureau-1.3783528" TargetMode="External"/><Relationship Id="rId13" Type="http://schemas.openxmlformats.org/officeDocument/2006/relationships/image" Target="../media/image23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12" Type="http://schemas.openxmlformats.org/officeDocument/2006/relationships/image" Target="../media/image22.png"/><Relationship Id="rId2" Type="http://schemas.openxmlformats.org/officeDocument/2006/relationships/hyperlink" Target="https://www.youtube.com/watch?v=AbBluh92Kac" TargetMode="External"/><Relationship Id="rId16" Type="http://schemas.openxmlformats.org/officeDocument/2006/relationships/hyperlink" Target="https://calgary.ctvnews.ca/what-constitutes-price-gouging-in-alberta-during-a-pandemic-1.4934572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business.financialpost.com/transportation/rail/bombardier-facing-world-bank-ban-over-azerbaijan-corruption-allegations" TargetMode="External"/><Relationship Id="rId11" Type="http://schemas.openxmlformats.org/officeDocument/2006/relationships/image" Target="../media/image21.png"/><Relationship Id="rId5" Type="http://schemas.openxmlformats.org/officeDocument/2006/relationships/image" Target="../media/image17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hyperlink" Target="https://montreal.ctvnews.ca/snc-lavalin-face-charges-of-fraud-and-corruption-in-libyan-business-dealings-1.2243475" TargetMode="External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D9XJKZmX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hyperlink" Target="https://www.lawsonlundell.com/the-business-law-blog/stakeholder-interests-a-canadian-perspective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mi.org/about/ethics/code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hyperlink" Target="https://www.youtube.com/watch?v=yg16u_bzjP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203015" y="1316256"/>
            <a:ext cx="7314684" cy="2281314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MGMT 6057 </a:t>
            </a:r>
            <a:br>
              <a:rPr lang="en-US" sz="6000" dirty="0"/>
            </a:br>
            <a:br>
              <a:rPr lang="en-US" dirty="0"/>
            </a:br>
            <a:r>
              <a:rPr lang="en-US" dirty="0"/>
              <a:t>contemporary business management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192066" y="4421688"/>
            <a:ext cx="7660989" cy="921284"/>
          </a:xfrm>
        </p:spPr>
        <p:txBody>
          <a:bodyPr/>
          <a:lstStyle/>
          <a:p>
            <a:pPr fontAlgn="auto">
              <a:lnSpc>
                <a:spcPct val="90000"/>
              </a:lnSpc>
              <a:spcAft>
                <a:spcPts val="0"/>
              </a:spcAft>
              <a:defRPr/>
            </a:pPr>
            <a:r>
              <a:rPr lang="en-CA" sz="3200" b="1" dirty="0"/>
              <a:t>Module 3: Ethics and social responsibility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696059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B683A-FB87-4759-BF83-4FB3D4B9A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Ethical dilemmas and decisions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A95B3-AD0F-43A4-9133-293AAB4FAA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987" y="1536192"/>
            <a:ext cx="7792950" cy="3243198"/>
          </a:xfrm>
        </p:spPr>
        <p:txBody>
          <a:bodyPr/>
          <a:lstStyle/>
          <a:p>
            <a:r>
              <a:rPr lang="en-CA" b="1" dirty="0">
                <a:highlight>
                  <a:srgbClr val="FFFF00"/>
                </a:highlight>
              </a:rPr>
              <a:t>Ethical Dilemma</a:t>
            </a:r>
            <a:r>
              <a:rPr lang="en-CA" b="1" dirty="0"/>
              <a:t>: </a:t>
            </a:r>
            <a:r>
              <a:rPr lang="en-CA" dirty="0"/>
              <a:t>Choosing between 2+ “acceptable” alternatives that have different impacts for different stakeholders</a:t>
            </a:r>
          </a:p>
          <a:p>
            <a:endParaRPr lang="en-CA" dirty="0"/>
          </a:p>
          <a:p>
            <a:r>
              <a:rPr lang="en-CA" b="1" dirty="0"/>
              <a:t>Ethical Decision: </a:t>
            </a:r>
            <a:r>
              <a:rPr lang="en-CA" dirty="0"/>
              <a:t>Making a decision knowing that it is right or wrong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F3CFEC-4955-47B9-B534-0B7A61030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691" y="4579141"/>
            <a:ext cx="2663546" cy="198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317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C5670-3692-4034-96D9-B8EB77158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379" y="800332"/>
            <a:ext cx="4960878" cy="629551"/>
          </a:xfrm>
        </p:spPr>
        <p:txBody>
          <a:bodyPr>
            <a:normAutofit fontScale="90000"/>
          </a:bodyPr>
          <a:lstStyle/>
          <a:p>
            <a:r>
              <a:rPr lang="en-CA" dirty="0"/>
              <a:t>recent events in Canadian</a:t>
            </a:r>
            <a:br>
              <a:rPr lang="en-CA" dirty="0"/>
            </a:br>
            <a:r>
              <a:rPr lang="en-CA" dirty="0"/>
              <a:t>business ethics…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3FD31-A4A6-4BDD-87BA-0531427747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21257786">
            <a:off x="264043" y="2292511"/>
            <a:ext cx="5434870" cy="485333"/>
          </a:xfrm>
        </p:spPr>
        <p:txBody>
          <a:bodyPr/>
          <a:lstStyle/>
          <a:p>
            <a:r>
              <a:rPr lang="en-CA" sz="2000" dirty="0">
                <a:hlinkClick r:id="rId2"/>
              </a:rPr>
              <a:t>Sears bankruptcy and retirees’ pension plan</a:t>
            </a:r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6693C1-11BA-41D3-AA59-899E217AF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1773">
            <a:off x="457372" y="1874942"/>
            <a:ext cx="2245704" cy="5523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B3A33C5-0213-4029-B9D8-35D60B1067CF}"/>
              </a:ext>
            </a:extLst>
          </p:cNvPr>
          <p:cNvSpPr/>
          <p:nvPr/>
        </p:nvSpPr>
        <p:spPr>
          <a:xfrm rot="453002">
            <a:off x="3908651" y="3052354"/>
            <a:ext cx="51181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400" dirty="0">
                <a:solidFill>
                  <a:srgbClr val="000000"/>
                </a:solidFill>
                <a:latin typeface="Flama-Medium"/>
                <a:hlinkClick r:id="rId4"/>
              </a:rPr>
              <a:t>SNC-Lavalin face charges of fraud and corruption in Libyan business dealings</a:t>
            </a:r>
            <a:endParaRPr lang="en-US" sz="2400" b="0" i="0" dirty="0">
              <a:solidFill>
                <a:srgbClr val="000000"/>
              </a:solidFill>
              <a:effectLst/>
              <a:latin typeface="Flama-Medium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C89F89-B675-4878-9146-406789A376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02906">
            <a:off x="6236187" y="2508532"/>
            <a:ext cx="1933575" cy="7143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8543205-6762-4BF0-8020-AAA8C63BE574}"/>
              </a:ext>
            </a:extLst>
          </p:cNvPr>
          <p:cNvSpPr/>
          <p:nvPr/>
        </p:nvSpPr>
        <p:spPr>
          <a:xfrm rot="21387140">
            <a:off x="226193" y="410760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Helvetica Neue"/>
                <a:hlinkClick r:id="rId6"/>
              </a:rPr>
              <a:t>Bombardier facing World Bank ban over Azerbaijan corruption allegations</a:t>
            </a:r>
            <a:endParaRPr 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FCB3B5-BEDE-48EE-B61D-4EC69AC8E5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351427">
            <a:off x="594613" y="3235501"/>
            <a:ext cx="952636" cy="94731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F29990-C437-46F7-96CA-D0E268120DE1}"/>
              </a:ext>
            </a:extLst>
          </p:cNvPr>
          <p:cNvSpPr/>
          <p:nvPr/>
        </p:nvSpPr>
        <p:spPr>
          <a:xfrm>
            <a:off x="2473245" y="591692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dirty="0">
                <a:solidFill>
                  <a:srgbClr val="000000"/>
                </a:solidFill>
                <a:latin typeface="Flama-Medium"/>
                <a:hlinkClick r:id="rId8"/>
              </a:rPr>
              <a:t>Bakers, grocers involved in 16-year price-fixing conspiracy: Competition Bureau</a:t>
            </a:r>
            <a:endParaRPr lang="en-US" b="0" i="0" dirty="0">
              <a:solidFill>
                <a:srgbClr val="000000"/>
              </a:solidFill>
              <a:effectLst/>
              <a:latin typeface="Flama-Medium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BF9E58-F985-49A5-A6C1-98B17BF353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28498" y="5423931"/>
            <a:ext cx="2136040" cy="4398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E559CC-178D-4E30-8AF3-97E63F4DB6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50763" y="5118613"/>
            <a:ext cx="1177479" cy="7717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DFE5D3-8378-4C0E-B774-3042F41425E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37852" y="5174849"/>
            <a:ext cx="727146" cy="7717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570E87-A016-41D7-AA16-00A3B7DA6DD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35078" y="5444903"/>
            <a:ext cx="1790700" cy="4286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6AAD917-E25B-4AAC-9D11-37617617163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756046" y="5921312"/>
            <a:ext cx="579230" cy="7368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D0ABDBB-5110-4BAA-BAA8-BF8520420E9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025151" y="5921312"/>
            <a:ext cx="1749905" cy="61005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F4C5A1B-5518-4B88-9950-4E39CA0C076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1521402">
            <a:off x="6938591" y="417382"/>
            <a:ext cx="1811296" cy="138258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E630ED0-3B12-4344-8171-700F3F8DB445}"/>
              </a:ext>
            </a:extLst>
          </p:cNvPr>
          <p:cNvSpPr txBox="1"/>
          <p:nvPr/>
        </p:nvSpPr>
        <p:spPr>
          <a:xfrm rot="1482861">
            <a:off x="5911099" y="1682390"/>
            <a:ext cx="262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hlinkClick r:id="rId16"/>
              </a:rPr>
              <a:t>Pandemic price gouging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5379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C449E-3CF0-4CCB-AB43-018474D38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101" y="314566"/>
            <a:ext cx="7260499" cy="626664"/>
          </a:xfrm>
        </p:spPr>
        <p:txBody>
          <a:bodyPr>
            <a:normAutofit/>
          </a:bodyPr>
          <a:lstStyle/>
          <a:p>
            <a:r>
              <a:rPr lang="en-CA" sz="2700" dirty="0"/>
              <a:t>Justifications for unethical behaviour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0B4D4-FEF2-478C-8190-08F1238E8B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0301" y="1131730"/>
            <a:ext cx="5393599" cy="2502408"/>
          </a:xfrm>
        </p:spPr>
        <p:txBody>
          <a:bodyPr/>
          <a:lstStyle/>
          <a:p>
            <a:pPr algn="ctr"/>
            <a:r>
              <a:rPr lang="en-CA" dirty="0"/>
              <a:t>“It’s not illegal or immoral”</a:t>
            </a:r>
          </a:p>
          <a:p>
            <a:pPr algn="ctr"/>
            <a:r>
              <a:rPr lang="en-CA" dirty="0"/>
              <a:t>“It’s in everyone’s best interests”</a:t>
            </a:r>
          </a:p>
          <a:p>
            <a:pPr algn="ctr"/>
            <a:r>
              <a:rPr lang="en-CA" dirty="0"/>
              <a:t>“No one will find out”</a:t>
            </a:r>
          </a:p>
          <a:p>
            <a:pPr algn="ctr"/>
            <a:r>
              <a:rPr lang="en-CA" dirty="0"/>
              <a:t>“The company will protect me”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BB8A5D-9AFC-4C13-844D-66C3349F1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029" y="1423472"/>
            <a:ext cx="2629789" cy="1425789"/>
          </a:xfrm>
          <a:prstGeom prst="rect">
            <a:avLst/>
          </a:prstGeom>
          <a:ln w="25400">
            <a:solidFill>
              <a:srgbClr val="C00000"/>
            </a:solidFill>
          </a:ln>
          <a:effectLst>
            <a:softEdge rad="12700"/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107F865-BD9D-4F48-8D69-DABEE9F896CE}"/>
              </a:ext>
            </a:extLst>
          </p:cNvPr>
          <p:cNvSpPr txBox="1">
            <a:spLocks/>
          </p:cNvSpPr>
          <p:nvPr/>
        </p:nvSpPr>
        <p:spPr>
          <a:xfrm>
            <a:off x="1650933" y="4148537"/>
            <a:ext cx="6381023" cy="448863"/>
          </a:xfrm>
          <a:prstGeom prst="rect">
            <a:avLst/>
          </a:prstGeom>
        </p:spPr>
        <p:txBody>
          <a:bodyPr vert="horz" lIns="0" tIns="0" rIns="0" bIns="0" rtlCol="0" anchor="b" anchorCtr="0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i="0" u="none" kern="1200" cap="all">
                <a:solidFill>
                  <a:srgbClr val="E2231A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/>
              <a:t>AN ALTERNATE approach – ask yourself…</a:t>
            </a: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3E8FBB46-9ED0-4060-8ED6-55125BA04F87}"/>
              </a:ext>
            </a:extLst>
          </p:cNvPr>
          <p:cNvSpPr/>
          <p:nvPr/>
        </p:nvSpPr>
        <p:spPr>
          <a:xfrm>
            <a:off x="410301" y="4775198"/>
            <a:ext cx="6215033" cy="1972693"/>
          </a:xfrm>
          <a:prstGeom prst="wedgeRectCallout">
            <a:avLst>
              <a:gd name="adj1" fmla="val 55264"/>
              <a:gd name="adj2" fmla="val -2237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“Will I be embarrassed if my action is written up in the news? Would my family be ashamed of me? If I do this, will I feel badly? Am I being unfair to someone through my actions?”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F1DCED-C5E0-4F64-93A9-A8F120E6B9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1200" y="4690750"/>
            <a:ext cx="1941512" cy="206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189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BD902-D2D4-4368-BF37-1DC9CC7E4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(Corporate) social responsibility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6F16C-E38E-4115-AD61-63130081CE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260" y="1409900"/>
            <a:ext cx="8141479" cy="401218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Organizational approach to balancing different stakeholder needs when making legal, economical, ethical, and social decisions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Stakeholders include owners, employees, customers, communities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hlinkClick r:id="rId3"/>
              </a:rPr>
              <a:t>Stakeholder theory vs. shareholder theory</a:t>
            </a:r>
            <a:endParaRPr lang="en-CA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hlinkClick r:id="rId4"/>
              </a:rPr>
              <a:t>Supreme Court of Canada </a:t>
            </a:r>
            <a:r>
              <a:rPr lang="en-CA" dirty="0"/>
              <a:t>supports stakeholder perspective </a:t>
            </a:r>
            <a:r>
              <a:rPr lang="en-CA" sz="1600" dirty="0"/>
              <a:t>(Boards of Directors have duty to the corporation, not to specific stakeholders)</a:t>
            </a:r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DFFA1E-610E-4798-8D53-A9E67DFB6A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0528" y="5581291"/>
            <a:ext cx="1940433" cy="11147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543A07-0914-4DBD-B5E3-94DB2F6725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039" y="5422088"/>
            <a:ext cx="2018070" cy="133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284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FFA9-1585-4A34-9504-171DA153F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0" y="490806"/>
            <a:ext cx="7569200" cy="397715"/>
          </a:xfrm>
        </p:spPr>
        <p:txBody>
          <a:bodyPr>
            <a:normAutofit/>
          </a:bodyPr>
          <a:lstStyle/>
          <a:p>
            <a:r>
              <a:rPr lang="en-CA" sz="2000" dirty="0"/>
              <a:t>Relevance for Business owners and project managers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89BCE0-235A-43B6-9CBE-E59A2F7380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4995" y="1003046"/>
            <a:ext cx="8634009" cy="485190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200" dirty="0"/>
              <a:t>Risk of breaking the law – fines, imprisonment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200" dirty="0"/>
              <a:t>Damage to professional/ organizational reputation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200" dirty="0"/>
              <a:t>Loss of trust from stakeholders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200" dirty="0"/>
              <a:t>May affect future business opportunities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200" dirty="0"/>
              <a:t>Important to develop Code of Conduct if employees/team members will be in situations where they face ethical decisions/dilemmas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200" dirty="0"/>
              <a:t>Project Managers: </a:t>
            </a:r>
            <a:r>
              <a:rPr lang="en-CA" sz="2200" dirty="0">
                <a:hlinkClick r:id="rId2"/>
              </a:rPr>
              <a:t>PMI Code of Ethics &amp; Professional Conduct</a:t>
            </a:r>
            <a:r>
              <a:rPr lang="en-CA" sz="2200" dirty="0"/>
              <a:t> – guidelines for ethically appropriate behaviour for the project management profession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200" dirty="0"/>
              <a:t>Project Managers and business owners influence organizational culture through their actions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200" dirty="0"/>
              <a:t>Emphasis on interests of stakeholders, not </a:t>
            </a:r>
            <a:br>
              <a:rPr lang="en-CA" sz="2200" dirty="0"/>
            </a:br>
            <a:r>
              <a:rPr lang="en-CA" sz="2200" dirty="0"/>
              <a:t>just shareholders (owners)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2200" dirty="0"/>
          </a:p>
          <a:p>
            <a:endParaRPr lang="en-CA" sz="2200" dirty="0"/>
          </a:p>
        </p:txBody>
      </p:sp>
    </p:spTree>
    <p:extLst>
      <p:ext uri="{BB962C8B-B14F-4D97-AF65-F5344CB8AC3E}">
        <p14:creationId xmlns:p14="http://schemas.microsoft.com/office/powerpoint/2010/main" val="766417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BCD8-2E34-4E1C-B3A1-2294C01C1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788" y="490806"/>
            <a:ext cx="3831135" cy="573719"/>
          </a:xfrm>
        </p:spPr>
        <p:txBody>
          <a:bodyPr>
            <a:normAutofit/>
          </a:bodyPr>
          <a:lstStyle/>
          <a:p>
            <a:r>
              <a:rPr lang="en-CA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025D8-1DE2-4720-9AF3-84823D6884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1102" y="1320800"/>
            <a:ext cx="8280637" cy="4909136"/>
          </a:xfrm>
        </p:spPr>
        <p:txBody>
          <a:bodyPr/>
          <a:lstStyle/>
          <a:p>
            <a:pPr marL="457200" indent="-457200">
              <a:buClr>
                <a:srgbClr val="243F60"/>
              </a:buClr>
              <a:buFont typeface="Arial" panose="020B0604020202020204" pitchFamily="34" charset="0"/>
              <a:buChar char="•"/>
              <a:defRPr/>
            </a:pPr>
            <a:r>
              <a:rPr lang="en-US" sz="2400" kern="1400" dirty="0">
                <a:latin typeface="Arial" panose="020B0604020202020204" pitchFamily="34" charset="0"/>
              </a:rPr>
              <a:t>Definition of business ethics</a:t>
            </a:r>
          </a:p>
          <a:p>
            <a:pPr marL="457200" indent="-457200">
              <a:buClr>
                <a:srgbClr val="243F60"/>
              </a:buClr>
              <a:buFont typeface="Arial" panose="020B0604020202020204" pitchFamily="34" charset="0"/>
              <a:buChar char="•"/>
              <a:defRPr/>
            </a:pPr>
            <a:r>
              <a:rPr lang="en-US" sz="2400" kern="1400" dirty="0">
                <a:latin typeface="Arial" panose="020B0604020202020204" pitchFamily="34" charset="0"/>
              </a:rPr>
              <a:t>Identifying ethical organizations</a:t>
            </a:r>
          </a:p>
          <a:p>
            <a:pPr marL="457200" indent="-457200">
              <a:buClr>
                <a:srgbClr val="243F60"/>
              </a:buClr>
              <a:buFont typeface="Arial" panose="020B0604020202020204" pitchFamily="34" charset="0"/>
              <a:buChar char="•"/>
              <a:defRPr/>
            </a:pPr>
            <a:r>
              <a:rPr lang="en-US" sz="2400" kern="1400" dirty="0">
                <a:latin typeface="Arial" panose="020B0604020202020204" pitchFamily="34" charset="0"/>
              </a:rPr>
              <a:t>Examples of issues in business ethics</a:t>
            </a:r>
          </a:p>
          <a:p>
            <a:pPr marL="457200" indent="-457200">
              <a:buClr>
                <a:srgbClr val="243F60"/>
              </a:buClr>
              <a:buFont typeface="Arial" panose="020B0604020202020204" pitchFamily="34" charset="0"/>
              <a:buChar char="•"/>
              <a:defRPr/>
            </a:pPr>
            <a:r>
              <a:rPr lang="en-US" sz="2400" kern="1400" dirty="0">
                <a:latin typeface="Arial" panose="020B0604020202020204" pitchFamily="34" charset="0"/>
              </a:rPr>
              <a:t>Ethical dilemmas and decisions</a:t>
            </a:r>
          </a:p>
          <a:p>
            <a:pPr marL="457200" indent="-457200">
              <a:buClr>
                <a:srgbClr val="243F60"/>
              </a:buClr>
              <a:buFont typeface="Arial" panose="020B0604020202020204" pitchFamily="34" charset="0"/>
              <a:buChar char="•"/>
              <a:defRPr/>
            </a:pPr>
            <a:r>
              <a:rPr lang="en-US" sz="2400" kern="1400" dirty="0">
                <a:latin typeface="Arial" panose="020B0604020202020204" pitchFamily="34" charset="0"/>
              </a:rPr>
              <a:t>Justifications for unethical behavior</a:t>
            </a:r>
          </a:p>
          <a:p>
            <a:pPr marL="457200" indent="-457200">
              <a:buClr>
                <a:srgbClr val="243F60"/>
              </a:buClr>
              <a:buFont typeface="Arial" panose="020B0604020202020204" pitchFamily="34" charset="0"/>
              <a:buChar char="•"/>
              <a:defRPr/>
            </a:pPr>
            <a:r>
              <a:rPr lang="en-US" sz="2400" kern="1400" dirty="0">
                <a:latin typeface="Arial" panose="020B0604020202020204" pitchFamily="34" charset="0"/>
              </a:rPr>
              <a:t>(Corporate) social responsibility</a:t>
            </a:r>
          </a:p>
          <a:p>
            <a:pPr marL="457200" indent="-457200">
              <a:buClr>
                <a:srgbClr val="243F60"/>
              </a:buClr>
              <a:buFont typeface="Arial" panose="020B0604020202020204" pitchFamily="34" charset="0"/>
              <a:buChar char="•"/>
              <a:defRPr/>
            </a:pPr>
            <a:r>
              <a:rPr lang="en-US" sz="2400" kern="1400" dirty="0">
                <a:solidFill>
                  <a:srgbClr val="000000"/>
                </a:solidFill>
                <a:latin typeface="Arial" panose="020B0604020202020204" pitchFamily="34" charset="0"/>
              </a:rPr>
              <a:t>Relevance for business owners and project managers</a:t>
            </a: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32279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BCD8-2E34-4E1C-B3A1-2294C01C1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27" y="770843"/>
            <a:ext cx="5862897" cy="560072"/>
          </a:xfrm>
        </p:spPr>
        <p:txBody>
          <a:bodyPr/>
          <a:lstStyle/>
          <a:p>
            <a:r>
              <a:rPr lang="en-CA" dirty="0"/>
              <a:t>What is business ethics?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025D8-1DE2-4720-9AF3-84823D6884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2913" y="1384445"/>
            <a:ext cx="7537288" cy="439629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Principles of conduct governing appropriate behavior in the business context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Being honest/fair, doing no harm to others, doing what’s right (even though it may put you at disadvantage)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More than obeying the law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endParaRPr lang="en-US" altLang="en-US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B738E0-6626-472E-896A-AD4991A5D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598" y="125367"/>
            <a:ext cx="2338413" cy="1491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0AAEF7-808B-4D55-9921-DBFACAF4E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6497" y="3976497"/>
            <a:ext cx="2943514" cy="2528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8A6612-52D4-161F-1A11-73286A4EC26A}"/>
              </a:ext>
            </a:extLst>
          </p:cNvPr>
          <p:cNvSpPr txBox="1"/>
          <p:nvPr/>
        </p:nvSpPr>
        <p:spPr>
          <a:xfrm>
            <a:off x="5233855" y="6455634"/>
            <a:ext cx="37561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i="1" dirty="0"/>
              <a:t>Can you think of examples that would fit each box?</a:t>
            </a:r>
          </a:p>
        </p:txBody>
      </p:sp>
    </p:spTree>
    <p:extLst>
      <p:ext uri="{BB962C8B-B14F-4D97-AF65-F5344CB8AC3E}">
        <p14:creationId xmlns:p14="http://schemas.microsoft.com/office/powerpoint/2010/main" val="4063401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BCD8-2E34-4E1C-B3A1-2294C01C1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5027" y="389207"/>
            <a:ext cx="5862897" cy="560072"/>
          </a:xfrm>
        </p:spPr>
        <p:txBody>
          <a:bodyPr/>
          <a:lstStyle/>
          <a:p>
            <a:r>
              <a:rPr lang="en-CA" dirty="0"/>
              <a:t>What is business ethics? (cont’d)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025D8-1DE2-4720-9AF3-84823D6884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5711" y="1093771"/>
            <a:ext cx="8561528" cy="5224193"/>
          </a:xfrm>
        </p:spPr>
        <p:txBody>
          <a:bodyPr/>
          <a:lstStyle/>
          <a:p>
            <a:r>
              <a:rPr lang="en-US" altLang="en-US" b="1" dirty="0"/>
              <a:t>What is ‘</a:t>
            </a:r>
            <a:r>
              <a:rPr lang="en-US" altLang="en-US" b="1" i="1" dirty="0"/>
              <a:t>the right thing to do</a:t>
            </a:r>
            <a:r>
              <a:rPr lang="en-US" altLang="en-US" b="1" dirty="0"/>
              <a:t>’?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Influenced by…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altLang="en-US" dirty="0"/>
              <a:t>Religious and philosophical perspectives of moral </a:t>
            </a:r>
            <a:r>
              <a:rPr lang="en-US" altLang="en-US" dirty="0" err="1"/>
              <a:t>behaviour</a:t>
            </a:r>
            <a:endParaRPr lang="en-US" altLang="en-US" dirty="0"/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altLang="en-US" dirty="0"/>
              <a:t>Personal factors (e.g., ability to empathize, socio-economic factors) 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altLang="en-US" dirty="0"/>
              <a:t>Socio-Cultural factors (e.g., tradition)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Reflected in laws, company policies, and cultural norms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Modelled/enforced by government authorities (and senior management)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21480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36EFC-8A56-459C-9B07-06EADE53E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0325" y="490807"/>
            <a:ext cx="7635711" cy="527288"/>
          </a:xfrm>
        </p:spPr>
        <p:txBody>
          <a:bodyPr>
            <a:normAutofit fontScale="90000"/>
          </a:bodyPr>
          <a:lstStyle/>
          <a:p>
            <a:r>
              <a:rPr lang="en-CA" dirty="0"/>
              <a:t>There are many ethical theories/perspectives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F5AE4A-BB3F-41B6-B184-FFF08ED33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90" y="1163746"/>
            <a:ext cx="8796965" cy="42327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FF9991-F95F-4C41-A53C-D79FB2263E23}"/>
              </a:ext>
            </a:extLst>
          </p:cNvPr>
          <p:cNvSpPr txBox="1"/>
          <p:nvPr/>
        </p:nvSpPr>
        <p:spPr>
          <a:xfrm>
            <a:off x="353505" y="5997861"/>
            <a:ext cx="2501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hlinkClick r:id="rId4"/>
              </a:rPr>
              <a:t>The trolley problem…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ED47CC-BE96-44F2-8979-60CC130E7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3525" y="5666438"/>
            <a:ext cx="2390832" cy="9333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13D90D2-B381-4D5C-9649-39BD34C34224}"/>
              </a:ext>
            </a:extLst>
          </p:cNvPr>
          <p:cNvSpPr/>
          <p:nvPr/>
        </p:nvSpPr>
        <p:spPr>
          <a:xfrm>
            <a:off x="207390" y="5396448"/>
            <a:ext cx="5469510" cy="146155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9746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36EFC-8A56-459C-9B07-06EADE53E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553" y="490807"/>
            <a:ext cx="7635711" cy="527288"/>
          </a:xfrm>
        </p:spPr>
        <p:txBody>
          <a:bodyPr>
            <a:normAutofit fontScale="90000"/>
          </a:bodyPr>
          <a:lstStyle/>
          <a:p>
            <a:r>
              <a:rPr lang="en-CA" dirty="0"/>
              <a:t>Example: applying different ethical approaches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F5AE4A-BB3F-41B6-B184-FFF08ED33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327" y="5230686"/>
            <a:ext cx="2709359" cy="13036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AD62DF-6AF6-1358-6A4E-1ECC7F67E878}"/>
              </a:ext>
            </a:extLst>
          </p:cNvPr>
          <p:cNvSpPr txBox="1"/>
          <p:nvPr/>
        </p:nvSpPr>
        <p:spPr>
          <a:xfrm>
            <a:off x="316694" y="1150503"/>
            <a:ext cx="838099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Scenario: A parent is poor and stole a loaf of bread to feed his family.</a:t>
            </a:r>
          </a:p>
          <a:p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If you adopt a </a:t>
            </a:r>
            <a:r>
              <a:rPr lang="en-CA" b="1" i="1" dirty="0">
                <a:highlight>
                  <a:srgbClr val="FFFF00"/>
                </a:highlight>
              </a:rPr>
              <a:t>teleological</a:t>
            </a:r>
            <a:r>
              <a:rPr lang="en-CA" dirty="0"/>
              <a:t> approach to judging this behaviour, you might say that the behaviour was </a:t>
            </a:r>
            <a:r>
              <a:rPr lang="en-CA" i="1" dirty="0"/>
              <a:t>acceptable</a:t>
            </a:r>
            <a:r>
              <a:rPr lang="en-CA" dirty="0"/>
              <a:t>. The parent has a moral duty to feed his family - “the end justified the means”. Judge the consequence, not the action itself.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If you adopted a </a:t>
            </a:r>
            <a:r>
              <a:rPr lang="en-CA" b="1" i="1" dirty="0">
                <a:highlight>
                  <a:srgbClr val="FFFF00"/>
                </a:highlight>
              </a:rPr>
              <a:t>deontological</a:t>
            </a:r>
            <a:r>
              <a:rPr lang="en-CA" dirty="0"/>
              <a:t> approach to judging this behaviour, you might say that stealing is </a:t>
            </a:r>
            <a:r>
              <a:rPr lang="en-CA" i="1" dirty="0"/>
              <a:t>unacceptable</a:t>
            </a:r>
            <a:r>
              <a:rPr lang="en-CA" dirty="0"/>
              <a:t>. The action of stealing is wrong, regardless of the reason for doing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If you adopted a </a:t>
            </a:r>
            <a:r>
              <a:rPr lang="en-CA" b="1" i="1" dirty="0">
                <a:highlight>
                  <a:srgbClr val="FFFF00"/>
                </a:highlight>
              </a:rPr>
              <a:t>virtue ethics </a:t>
            </a:r>
            <a:r>
              <a:rPr lang="en-CA" dirty="0"/>
              <a:t>approach to judging this behaviour, you might consider whether the behaviour was virtuous or admirable in terms of the </a:t>
            </a:r>
            <a:br>
              <a:rPr lang="en-CA" dirty="0"/>
            </a:br>
            <a:r>
              <a:rPr lang="en-CA" dirty="0"/>
              <a:t>parent’s character. For example, the parent</a:t>
            </a:r>
            <a:br>
              <a:rPr lang="en-CA" dirty="0"/>
            </a:br>
            <a:r>
              <a:rPr lang="en-CA" dirty="0"/>
              <a:t>was willing to risk being arrested but he </a:t>
            </a:r>
            <a:br>
              <a:rPr lang="en-CA" dirty="0"/>
            </a:br>
            <a:r>
              <a:rPr lang="en-CA" dirty="0"/>
              <a:t>stole the bread because of concern for </a:t>
            </a:r>
            <a:br>
              <a:rPr lang="en-CA" dirty="0"/>
            </a:br>
            <a:r>
              <a:rPr lang="en-CA" dirty="0"/>
              <a:t>his children’s health – concern for life is </a:t>
            </a:r>
            <a:br>
              <a:rPr lang="en-CA" dirty="0"/>
            </a:br>
            <a:r>
              <a:rPr lang="en-CA" dirty="0"/>
              <a:t>more admirable than concern for a </a:t>
            </a:r>
            <a:br>
              <a:rPr lang="en-CA" dirty="0"/>
            </a:br>
            <a:r>
              <a:rPr lang="en-CA" dirty="0"/>
              <a:t>store owner’s profit, so the action is justified.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20673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6830-2433-4FCD-9BFB-E0E6BE004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488" y="490807"/>
            <a:ext cx="6381023" cy="517862"/>
          </a:xfrm>
        </p:spPr>
        <p:txBody>
          <a:bodyPr>
            <a:normAutofit/>
          </a:bodyPr>
          <a:lstStyle/>
          <a:p>
            <a:r>
              <a:rPr lang="en-CA" dirty="0"/>
              <a:t>Corruption Perception index (2021)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61E9D8-A462-4A20-A1A9-5EC94C61A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48" y="1098303"/>
            <a:ext cx="8865704" cy="565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23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00626-9A03-4CF4-9CC8-7C4853378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Ethical organizations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D653C-2711-40FF-A36F-A8BC33A94E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3882" y="1512872"/>
            <a:ext cx="7485035" cy="379572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Treat employees, customers, investors, and the public fairly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Hold every member personally accountable for his or her action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Communicate core values and </a:t>
            </a:r>
            <a:br>
              <a:rPr lang="en-CA" dirty="0"/>
            </a:br>
            <a:r>
              <a:rPr lang="en-CA" dirty="0"/>
              <a:t>principles to all members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Demand and reward integrity </a:t>
            </a:r>
            <a:br>
              <a:rPr lang="en-CA" dirty="0"/>
            </a:br>
            <a:r>
              <a:rPr lang="en-CA" dirty="0"/>
              <a:t>from all members in all </a:t>
            </a:r>
            <a:br>
              <a:rPr lang="en-CA" dirty="0"/>
            </a:br>
            <a:r>
              <a:rPr lang="en-CA" dirty="0"/>
              <a:t>situations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6AB48E-615A-4A42-9411-24A484BD3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100" y="3544887"/>
            <a:ext cx="2844800" cy="319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681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CB8D8-2C14-4D79-A844-41B90E0EC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562" y="426713"/>
            <a:ext cx="6381023" cy="797859"/>
          </a:xfrm>
        </p:spPr>
        <p:txBody>
          <a:bodyPr>
            <a:normAutofit fontScale="90000"/>
          </a:bodyPr>
          <a:lstStyle/>
          <a:p>
            <a:r>
              <a:rPr lang="en-CA" dirty="0"/>
              <a:t>Examples of issues in business ethics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4AB92-5105-45F3-9AC8-6D4B64C637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153" y="1700970"/>
            <a:ext cx="5764411" cy="416250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Honesty and Integrity* </a:t>
            </a:r>
            <a:br>
              <a:rPr lang="en-CA" dirty="0"/>
            </a:br>
            <a:r>
              <a:rPr lang="en-CA" dirty="0"/>
              <a:t>vs. financial gain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Conflicts of Interest </a:t>
            </a:r>
            <a:br>
              <a:rPr lang="en-CA" dirty="0"/>
            </a:br>
            <a:r>
              <a:rPr lang="en-CA" dirty="0"/>
              <a:t>(personal interest vs. company)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Conflicts of Loyalty (friend/family vs. company)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Bribes vs. Gifts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Whistleblowing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998353-C13E-4DE1-B265-75A38041C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435" y="1218083"/>
            <a:ext cx="2514305" cy="13188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475645-2C2C-44CB-A7F1-153F5371F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6739" y="2782969"/>
            <a:ext cx="2231699" cy="15450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5A60E7-7E4D-4C53-AD4F-E477168F20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5435" y="5027330"/>
            <a:ext cx="2514305" cy="16712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E47A96-423B-44F6-B5D4-E6463916E729}"/>
              </a:ext>
            </a:extLst>
          </p:cNvPr>
          <p:cNvSpPr txBox="1"/>
          <p:nvPr/>
        </p:nvSpPr>
        <p:spPr>
          <a:xfrm>
            <a:off x="103954" y="6304009"/>
            <a:ext cx="4386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i="1" dirty="0"/>
              <a:t>* Honesty: one’s relationship with truth</a:t>
            </a:r>
          </a:p>
          <a:p>
            <a:r>
              <a:rPr lang="en-CA" sz="1200" i="1" dirty="0"/>
              <a:t>  Integrity: one’s relationship with positive morals (broader)</a:t>
            </a:r>
          </a:p>
        </p:txBody>
      </p:sp>
    </p:spTree>
    <p:extLst>
      <p:ext uri="{BB962C8B-B14F-4D97-AF65-F5344CB8AC3E}">
        <p14:creationId xmlns:p14="http://schemas.microsoft.com/office/powerpoint/2010/main" val="28225614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0.0&quot;&gt;&lt;object type=&quot;1&quot; unique_id=&quot;10001&quot;&gt;&lt;object type=&quot;2&quot; unique_id=&quot;10021&quot;&gt;&lt;object type=&quot;3&quot; unique_id=&quot;10022&quot;&gt;&lt;property id=&quot;20148&quot; value=&quot;5&quot;/&gt;&lt;property id=&quot;20300&quot; value=&quot;Slide 1 - &amp;quot;MGMT 6055 Project Scope &amp;amp; requirements&amp;quot;&quot;/&gt;&lt;property id=&quot;20307&quot; value=&quot;259&quot;/&gt;&lt;/object&gt;&lt;object type=&quot;3&quot; unique_id=&quot;10023&quot;&gt;&lt;property id=&quot;20148&quot; value=&quot;5&quot;/&gt;&lt;property id=&quot;20300&quot; value=&quot;Slide 2 - &amp;quot;Objectives&amp;quot;&quot;/&gt;&lt;property id=&quot;20307&quot; value=&quot;260&quot;/&gt;&lt;/object&gt;&lt;object type=&quot;3&quot; unique_id=&quot;10024&quot;&gt;&lt;property id=&quot;20148&quot; value=&quot;5&quot;/&gt;&lt;property id=&quot;20300&quot; value=&quot;Slide 3 - &amp;quot;Who am I … ???&amp;quot;&quot;/&gt;&lt;property id=&quot;20307&quot; value=&quot;261&quot;/&gt;&lt;/object&gt;&lt;object type=&quot;3&quot; unique_id=&quot;10025&quot;&gt;&lt;property id=&quot;20148&quot; value=&quot;5&quot;/&gt;&lt;property id=&quot;20300&quot; value=&quot;Slide 4 - &amp;quot;Office Hours&amp;quot;&quot;/&gt;&lt;property id=&quot;20307&quot; value=&quot;262&quot;/&gt;&lt;/object&gt;&lt;object type=&quot;3&quot; unique_id=&quot;10026&quot;&gt;&lt;property id=&quot;20148&quot; value=&quot;5&quot;/&gt;&lt;property id=&quot;20300&quot; value=&quot;Slide 5 - &amp;quot;My Role&amp;quot;&quot;/&gt;&lt;property id=&quot;20307&quot; value=&quot;263&quot;/&gt;&lt;/object&gt;&lt;object type=&quot;3&quot; unique_id=&quot;10027&quot;&gt;&lt;property id=&quot;20148&quot; value=&quot;5&quot;/&gt;&lt;property id=&quot;20300&quot; value=&quot;Slide 6 - &amp;quot;Who are you..??&amp;quot;&quot;/&gt;&lt;property id=&quot;20307&quot; value=&quot;264&quot;/&gt;&lt;/object&gt;&lt;object type=&quot;3&quot; unique_id=&quot;10028&quot;&gt;&lt;property id=&quot;20148&quot; value=&quot;5&quot;/&gt;&lt;property id=&quot;20300&quot; value=&quot;Slide 7 - &amp;quot;What is project management.?&amp;quot;&quot;/&gt;&lt;property id=&quot;20307&quot; value=&quot;265&quot;/&gt;&lt;/object&gt;&lt;object type=&quot;3&quot; unique_id=&quot;10029&quot;&gt;&lt;property id=&quot;20148&quot; value=&quot;5&quot;/&gt;&lt;property id=&quot;20300&quot; value=&quot;Slide 8 - &amp;quot;What is project management.?&amp;quot;&quot;/&gt;&lt;property id=&quot;20307&quot; value=&quot;266&quot;/&gt;&lt;/object&gt;&lt;object type=&quot;3&quot; unique_id=&quot;10030&quot;&gt;&lt;property id=&quot;20148&quot; value=&quot;5&quot;/&gt;&lt;property id=&quot;20300&quot; value=&quot;Slide 9 - &amp;quot;Median Salaries for Project Managers - Top Countries&amp;quot;&quot;/&gt;&lt;property id=&quot;20307&quot; value=&quot;267&quot;/&gt;&lt;/object&gt;&lt;object type=&quot;3&quot; unique_id=&quot;10031&quot;&gt;&lt;property id=&quot;20148&quot; value=&quot;5&quot;/&gt;&lt;property id=&quot;20300&quot; value=&quot;Slide 10 - &amp;quot;About the Course: CIS and Course Schedule&amp;quot;&quot;/&gt;&lt;property id=&quot;20307&quot; value=&quot;268&quot;/&gt;&lt;/object&gt;&lt;object type=&quot;3&quot; unique_id=&quot;10032&quot;&gt;&lt;property id=&quot;20148&quot; value=&quot;5&quot;/&gt;&lt;property id=&quot;20300&quot; value=&quot;Slide 11 - &amp;quot;Evaluation&amp;quot;&quot;/&gt;&lt;property id=&quot;20307&quot; value=&quot;269&quot;/&gt;&lt;/object&gt;&lt;object type=&quot;3&quot; unique_id=&quot;10033&quot;&gt;&lt;property id=&quot;20148&quot; value=&quot;5&quot;/&gt;&lt;property id=&quot;20300&quot; value=&quot;Slide 12 - &amp;quot;Evaluations&amp;quot;&quot;/&gt;&lt;property id=&quot;20307&quot; value=&quot;270&quot;/&gt;&lt;/object&gt;&lt;object type=&quot;3&quot; unique_id=&quot;10034&quot;&gt;&lt;property id=&quot;20148&quot; value=&quot;5&quot;/&gt;&lt;property id=&quot;20300&quot; value=&quot;Slide 13 - &amp;quot;Two Course Text Books&amp;quot;&quot;/&gt;&lt;property id=&quot;20307&quot; value=&quot;271&quot;/&gt;&lt;/object&gt;&lt;object type=&quot;3&quot; unique_id=&quot;10035&quot;&gt;&lt;property id=&quot;20148&quot; value=&quot;5&quot;/&gt;&lt;property id=&quot;20300&quot; value=&quot;Slide 14 - &amp;quot;My Expectations&amp;quot;&quot;/&gt;&lt;property id=&quot;20307&quot; value=&quot;272&quot;/&gt;&lt;/object&gt;&lt;object type=&quot;3&quot; unique_id=&quot;10036&quot;&gt;&lt;property id=&quot;20148&quot; value=&quot;5&quot;/&gt;&lt;property id=&quot;20300&quot; value=&quot;Slide 15 - &amp;quot;My Expectations&amp;quot;&quot;/&gt;&lt;property id=&quot;20307&quot; value=&quot;273&quot;/&gt;&lt;/object&gt;&lt;object type=&quot;3&quot; unique_id=&quot;10037&quot;&gt;&lt;property id=&quot;20148&quot; value=&quot;5&quot;/&gt;&lt;property id=&quot;20300&quot; value=&quot;Slide 16 - &amp;quot;Things to think about&amp;quot;&quot;/&gt;&lt;property id=&quot;20307&quot; value=&quot;274&quot;/&gt;&lt;/object&gt;&lt;object type=&quot;3&quot; unique_id=&quot;10038&quot;&gt;&lt;property id=&quot;20148&quot; value=&quot;5&quot;/&gt;&lt;property id=&quot;20300&quot; value=&quot;Slide 17 - &amp;quot;Academic Integrity&amp;quot;&quot;/&gt;&lt;property id=&quot;20307&quot; value=&quot;275&quot;/&gt;&lt;/object&gt;&lt;object type=&quot;3&quot; unique_id=&quot;10039&quot;&gt;&lt;property id=&quot;20148&quot; value=&quot;5&quot;/&gt;&lt;property id=&quot;20300&quot; value=&quot;Slide 18 - &amp;quot;What is an Academic Offence?&amp;quot;&quot;/&gt;&lt;property id=&quot;20307&quot; value=&quot;276&quot;/&gt;&lt;/object&gt;&lt;object type=&quot;3&quot; unique_id=&quot;10040&quot;&gt;&lt;property id=&quot;20148&quot; value=&quot;5&quot;/&gt;&lt;property id=&quot;20300&quot; value=&quot;Slide 19 - &amp;quot;Penalties for Academic Offences&amp;quot;&quot;/&gt;&lt;property id=&quot;20307&quot; value=&quot;277&quot;/&gt;&lt;/object&gt;&lt;object type=&quot;3&quot; unique_id=&quot;10041&quot;&gt;&lt;property id=&quot;20148&quot; value=&quot;5&quot;/&gt;&lt;property id=&quot;20300&quot; value=&quot;Slide 20 - &amp;quot;Cheating Includes  (but is not limited to…)&amp;quot;&quot;/&gt;&lt;property id=&quot;20307&quot; value=&quot;278&quot;/&gt;&lt;/object&gt;&lt;object type=&quot;3&quot; unique_id=&quot;10042&quot;&gt;&lt;property id=&quot;20148&quot; value=&quot;5&quot;/&gt;&lt;property id=&quot;20300&quot; value=&quot;Slide 21 - &amp;quot;Cheating Includes…&amp;quot;&quot;/&gt;&lt;property id=&quot;20307&quot; value=&quot;279&quot;/&gt;&lt;/object&gt;&lt;object type=&quot;3&quot; unique_id=&quot;10043&quot;&gt;&lt;property id=&quot;20148&quot; value=&quot;5&quot;/&gt;&lt;property id=&quot;20300&quot; value=&quot;Slide 22 - &amp;quot;Cheating Includes…&amp;quot;&quot;/&gt;&lt;property id=&quot;20307&quot; value=&quot;280&quot;/&gt;&lt;/object&gt;&lt;object type=&quot;3&quot; unique_id=&quot;10044&quot;&gt;&lt;property id=&quot;20148&quot; value=&quot;5&quot;/&gt;&lt;property id=&quot;20300&quot; value=&quot;Slide 23 - &amp;quot;Policies  (in FOL Content on our Course Site)&amp;quot;&quot;/&gt;&lt;property id=&quot;20307&quot; value=&quot;281&quot;/&gt;&lt;/object&gt;&lt;object type=&quot;3&quot; unique_id=&quot;10045&quot;&gt;&lt;property id=&quot;20148&quot; value=&quot;5&quot;/&gt;&lt;property id=&quot;20300&quot; value=&quot;Slide 24 - &amp;quot;Academic Integrity Module&amp;quot;&quot;/&gt;&lt;property id=&quot;20307&quot; value=&quot;282&quot;/&gt;&lt;/object&gt;&lt;object type=&quot;3&quot; unique_id=&quot;10046&quot;&gt;&lt;property id=&quot;20148&quot; value=&quot;5&quot;/&gt;&lt;property id=&quot;20300&quot; value=&quot;Slide 25 - &amp;quot;Citing the APA Way&amp;quot;&quot;/&gt;&lt;property id=&quot;20307&quot; value=&quot;283&quot;/&gt;&lt;/object&gt;&lt;object type=&quot;3&quot; unique_id=&quot;10047&quot;&gt;&lt;property id=&quot;20148&quot; value=&quot;5&quot;/&gt;&lt;property id=&quot;20300&quot; value=&quot;Slide 26 - &amp;quot;Citations Using APA Part 1: In-text citation&amp;quot;&quot;/&gt;&lt;property id=&quot;20307&quot; value=&quot;284&quot;/&gt;&lt;/object&gt;&lt;object type=&quot;3&quot; unique_id=&quot;10048&quot;&gt;&lt;property id=&quot;20148&quot; value=&quot;5&quot;/&gt;&lt;property id=&quot;20300&quot; value=&quot;Slide 27 - &amp;quot;Citations Using APA: Part 2: Reference Page at the end of the Assignment&amp;quot;&quot;/&gt;&lt;property id=&quot;20307&quot; value=&quot;285&quot;/&gt;&lt;/object&gt;&lt;object type=&quot;3&quot; unique_id=&quot;10049&quot;&gt;&lt;property id=&quot;20148&quot; value=&quot;5&quot;/&gt;&lt;property id=&quot;20300&quot; value=&quot;Slide 28 - &amp;quot;Citing Course Templates/ PowerPoints for Assignments&amp;quot;&quot;/&gt;&lt;property id=&quot;20307&quot; value=&quot;286&quot;/&gt;&lt;/object&gt;&lt;object type=&quot;3&quot; unique_id=&quot;10050&quot;&gt;&lt;property id=&quot;20148&quot; value=&quot;5&quot;/&gt;&lt;property id=&quot;20300&quot; value=&quot;Slide 29 - &amp;quot;Policies  (in FOL Content on our Course Site)&amp;quot;&quot;/&gt;&lt;property id=&quot;20307&quot; value=&quot;287&quot;/&gt;&lt;/object&gt;&lt;object type=&quot;3&quot; unique_id=&quot;10051&quot;&gt;&lt;property id=&quot;20148&quot; value=&quot;5&quot;/&gt;&lt;property id=&quot;20300&quot; value=&quot;Slide 30 - &amp;quot;Form Teams for the Course&amp;quot;&quot;/&gt;&lt;property id=&quot;20307&quot; value=&quot;288&quot;/&gt;&lt;/object&gt;&lt;object type=&quot;3&quot; unique_id=&quot;10052&quot;&gt;&lt;property id=&quot;20148&quot; value=&quot;5&quot;/&gt;&lt;property id=&quot;20300&quot; value=&quot;Slide 31 - &amp;quot;Your Task This Week&amp;quot;&quot;/&gt;&lt;property id=&quot;20307&quot; value=&quot;289&quot;/&gt;&lt;/object&gt;&lt;object type=&quot;3&quot; unique_id=&quot;10053&quot;&gt;&lt;property id=&quot;20148&quot; value=&quot;5&quot;/&gt;&lt;property id=&quot;20300&quot; value=&quot;Slide 32 - &amp;quot;Before Next Week’s Class&amp;quot;&quot;/&gt;&lt;property id=&quot;20307&quot; value=&quot;290&quot;/&gt;&lt;/object&gt;&lt;object type=&quot;3&quot; unique_id=&quot;10054&quot;&gt;&lt;property id=&quot;20148&quot; value=&quot;5&quot;/&gt;&lt;property id=&quot;20300&quot; value=&quot;Slide 33 - &amp;quot;Come to class with&amp;quot;&quot;/&gt;&lt;property id=&quot;20307&quot; value=&quot;291&quot;/&gt;&lt;/object&gt;&lt;object type=&quot;3&quot; unique_id=&quot;10055&quot;&gt;&lt;property id=&quot;20148&quot; value=&quot;5&quot;/&gt;&lt;property id=&quot;20300&quot; value=&quot;Slide 34 - &amp;quot;Summary&amp;quot;&quot;/&gt;&lt;property id=&quot;20307&quot; value=&quot;292&quot;/&gt;&lt;/object&gt;&lt;/object&gt;&lt;object type=&quot;8&quot; unique_id=&quot;10091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LKSB_PowerPoint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KSB_PowerPoint_Template [Read-Only]" id="{42CBF927-25A3-4E8B-A82E-1F879174CF65}" vid="{A36FA767-59C6-45C5-857E-46233CC670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LKSB_PowerPoint_Template copy</Template>
  <TotalTime>2871</TotalTime>
  <Words>1059</Words>
  <Application>Microsoft Office PowerPoint</Application>
  <PresentationFormat>On-screen Show (4:3)</PresentationFormat>
  <Paragraphs>104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Flama-Medium</vt:lpstr>
      <vt:lpstr>Helvetica Neue</vt:lpstr>
      <vt:lpstr>Trebuchet MS</vt:lpstr>
      <vt:lpstr>LKSB_PowerPoint_Template</vt:lpstr>
      <vt:lpstr>MGMT 6057   contemporary business management</vt:lpstr>
      <vt:lpstr>Agenda</vt:lpstr>
      <vt:lpstr>What is business ethics?</vt:lpstr>
      <vt:lpstr>What is business ethics? (cont’d)</vt:lpstr>
      <vt:lpstr>There are many ethical theories/perspectives</vt:lpstr>
      <vt:lpstr>Example: applying different ethical approaches</vt:lpstr>
      <vt:lpstr>Corruption Perception index (2021)</vt:lpstr>
      <vt:lpstr>Ethical organizations</vt:lpstr>
      <vt:lpstr>Examples of issues in business ethics</vt:lpstr>
      <vt:lpstr>Ethical dilemmas and decisions</vt:lpstr>
      <vt:lpstr>recent events in Canadian business ethics…</vt:lpstr>
      <vt:lpstr>Justifications for unethical behaviour</vt:lpstr>
      <vt:lpstr>(Corporate) social responsibility</vt:lpstr>
      <vt:lpstr>Relevance for Business owners and project managers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katiewilson140@gmail.com</dc:creator>
  <cp:lastModifiedBy>Liyanage, Gihan Shamike</cp:lastModifiedBy>
  <cp:revision>140</cp:revision>
  <cp:lastPrinted>2019-05-08T18:59:03Z</cp:lastPrinted>
  <dcterms:created xsi:type="dcterms:W3CDTF">2016-07-21T01:47:58Z</dcterms:created>
  <dcterms:modified xsi:type="dcterms:W3CDTF">2024-02-24T21:11:16Z</dcterms:modified>
</cp:coreProperties>
</file>

<file path=docProps/thumbnail.jpeg>
</file>